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60" r:id="rId5"/>
    <p:sldId id="258"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p:scale>
          <a:sx n="100" d="100"/>
          <a:sy n="100" d="100"/>
        </p:scale>
        <p:origin x="48" y="-14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10/24/2023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10/24/2023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10/24/2023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10/24/2023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gif"/><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hyperlink" Target="https://www.science.org/doi/abs/10.1126/science.257.5066.56" TargetMode="External"/><Relationship Id="rId3" Type="http://schemas.openxmlformats.org/officeDocument/2006/relationships/hyperlink" Target="https://chat.openai.com/c/afbd4608-2a55-44c0-9140-00bf288a01e6" TargetMode="External"/><Relationship Id="rId7" Type="http://schemas.openxmlformats.org/officeDocument/2006/relationships/hyperlink" Target="https://science.howstuffworks.com/earth-venus-mars-collide.htm" TargetMode="External"/><Relationship Id="rId12" Type="http://schemas.openxmlformats.org/officeDocument/2006/relationships/image" Target="../media/image16.svg"/><Relationship Id="rId2" Type="http://schemas.openxmlformats.org/officeDocument/2006/relationships/hyperlink" Target="https://www.youtube.com/watch?v=fDek6cYijxI" TargetMode="External"/><Relationship Id="rId1" Type="http://schemas.openxmlformats.org/officeDocument/2006/relationships/slideLayout" Target="../slideLayouts/slideLayout2.xml"/><Relationship Id="rId6" Type="http://schemas.openxmlformats.org/officeDocument/2006/relationships/hyperlink" Target="https://www.forbes.com/sites/brucedorminey/2021/11/19/our-solar-systems-planetary-orbits-are-ultimately-chaotic-says-french-astronomer/?sh=37c269693a35" TargetMode="External"/><Relationship Id="rId11" Type="http://schemas.openxmlformats.org/officeDocument/2006/relationships/image" Target="../media/image15.png"/><Relationship Id="rId5" Type="http://schemas.openxmlformats.org/officeDocument/2006/relationships/hyperlink" Target="https://www.pnas.org/doi/10.1073/pnas.23138409" TargetMode="External"/><Relationship Id="rId10" Type="http://schemas.openxmlformats.org/officeDocument/2006/relationships/hyperlink" Target="https://harvest.aps.org/v2/journals/articles/10.1103/RevModPhys.71.835/fulltext" TargetMode="External"/><Relationship Id="rId4" Type="http://schemas.openxmlformats.org/officeDocument/2006/relationships/hyperlink" Target="https://en.wikipedia.org/wiki/Chaos_theory" TargetMode="External"/><Relationship Id="rId9" Type="http://schemas.openxmlformats.org/officeDocument/2006/relationships/hyperlink" Target="https://www.nature.com/articles/nphys72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77683588-8373-5267-AE7D-852EBD32A57B}"/>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842" r="24205" b="3957"/>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77981" y="1122363"/>
            <a:ext cx="4023360" cy="702518"/>
          </a:xfrm>
        </p:spPr>
        <p:txBody>
          <a:bodyPr vert="horz" lIns="91440" tIns="45720" rIns="91440" bIns="45720" rtlCol="0" anchor="b">
            <a:normAutofit fontScale="90000"/>
          </a:bodyPr>
          <a:lstStyle/>
          <a:p>
            <a:pPr algn="l"/>
            <a:r>
              <a:rPr lang="en-US" sz="4800" b="1" dirty="0">
                <a:solidFill>
                  <a:schemeClr val="bg1"/>
                </a:solidFill>
              </a:rPr>
              <a:t>Chaos Theory</a:t>
            </a:r>
          </a:p>
        </p:txBody>
      </p:sp>
      <p:sp>
        <p:nvSpPr>
          <p:cNvPr id="3" name="Subtitle 2"/>
          <p:cNvSpPr>
            <a:spLocks noGrp="1"/>
          </p:cNvSpPr>
          <p:nvPr>
            <p:ph type="subTitle" idx="1"/>
          </p:nvPr>
        </p:nvSpPr>
        <p:spPr>
          <a:xfrm>
            <a:off x="477982" y="3013269"/>
            <a:ext cx="6380018" cy="1533651"/>
          </a:xfrm>
        </p:spPr>
        <p:txBody>
          <a:bodyPr vert="horz" lIns="91440" tIns="45720" rIns="91440" bIns="45720" rtlCol="0">
            <a:noAutofit/>
          </a:bodyPr>
          <a:lstStyle/>
          <a:p>
            <a:pPr algn="l"/>
            <a:r>
              <a:rPr lang="en-US" sz="4400" b="1" dirty="0">
                <a:solidFill>
                  <a:schemeClr val="bg1"/>
                </a:solidFill>
              </a:rPr>
              <a:t>Long Term Chaotic Nature of Our Solar System</a:t>
            </a:r>
          </a:p>
        </p:txBody>
      </p:sp>
      <p:sp>
        <p:nvSpPr>
          <p:cNvPr id="1035" name="Rectangle 10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7" name="Rectangle 10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6F1D3F47-3A5E-C919-CC41-7D852C27BF12}"/>
              </a:ext>
            </a:extLst>
          </p:cNvPr>
          <p:cNvSpPr txBox="1"/>
          <p:nvPr/>
        </p:nvSpPr>
        <p:spPr>
          <a:xfrm>
            <a:off x="477981" y="6132380"/>
            <a:ext cx="231058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2000" dirty="0">
                <a:solidFill>
                  <a:schemeClr val="bg1"/>
                </a:solidFill>
                <a:ea typeface="Calibri"/>
                <a:cs typeface="Calibri"/>
              </a:rPr>
              <a:t>Done by: Jet Wei</a:t>
            </a:r>
            <a:endParaRPr lang="en-US" sz="2000" dirty="0">
              <a:solidFill>
                <a:schemeClr val="bg1"/>
              </a:solidFill>
            </a:endParaRP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143B0-1E0D-D6D1-624D-0AE399879654}"/>
              </a:ext>
            </a:extLst>
          </p:cNvPr>
          <p:cNvSpPr>
            <a:spLocks noGrp="1"/>
          </p:cNvSpPr>
          <p:nvPr>
            <p:ph type="title"/>
          </p:nvPr>
        </p:nvSpPr>
        <p:spPr>
          <a:xfrm>
            <a:off x="762000" y="1138036"/>
            <a:ext cx="4641273" cy="1402470"/>
          </a:xfrm>
        </p:spPr>
        <p:txBody>
          <a:bodyPr anchor="t">
            <a:normAutofit/>
          </a:bodyPr>
          <a:lstStyle/>
          <a:p>
            <a:r>
              <a:rPr lang="en-US" sz="3600" b="1" dirty="0">
                <a:ea typeface="Calibri Light"/>
                <a:cs typeface="Calibri Light"/>
              </a:rPr>
              <a:t>What is Chaos Theory?</a:t>
            </a:r>
          </a:p>
        </p:txBody>
      </p:sp>
      <p:cxnSp>
        <p:nvCxnSpPr>
          <p:cNvPr id="3087" name="Straight Connector 3086">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C5BE8E1-CF99-1E79-8BE2-7440622E47AF}"/>
              </a:ext>
            </a:extLst>
          </p:cNvPr>
          <p:cNvSpPr>
            <a:spLocks noGrp="1"/>
          </p:cNvSpPr>
          <p:nvPr>
            <p:ph idx="1"/>
          </p:nvPr>
        </p:nvSpPr>
        <p:spPr>
          <a:xfrm>
            <a:off x="762000" y="2551177"/>
            <a:ext cx="4641273" cy="3471082"/>
          </a:xfrm>
        </p:spPr>
        <p:txBody>
          <a:bodyPr vert="horz" lIns="91440" tIns="45720" rIns="91440" bIns="45720" rtlCol="0">
            <a:normAutofit/>
          </a:bodyPr>
          <a:lstStyle/>
          <a:p>
            <a:pPr marL="207645" indent="-207645" defTabSz="832104">
              <a:spcBef>
                <a:spcPts val="910"/>
              </a:spcBef>
            </a:pPr>
            <a:r>
              <a:rPr lang="en-US" sz="2000" kern="1200" dirty="0">
                <a:latin typeface="+mn-lt"/>
                <a:ea typeface="+mn-ea"/>
                <a:cs typeface="Calibri"/>
              </a:rPr>
              <a:t>From Wikipedia: Chaos theory is an interdisciplinary area of scientific study and branch of mathematics focused on underlying patterns and deterministic laws of dynamical systems that are highly sensitive to initial conditions and were once thought to have completely random states of disorder and irregularities</a:t>
            </a:r>
            <a:r>
              <a:rPr lang="en-US" sz="2000" dirty="0">
                <a:cs typeface="Calibri"/>
              </a:rPr>
              <a:t>.</a:t>
            </a:r>
            <a:endParaRPr lang="en-US" sz="2000" dirty="0">
              <a:ea typeface="+mn-lt"/>
              <a:cs typeface="+mn-lt"/>
            </a:endParaRPr>
          </a:p>
        </p:txBody>
      </p:sp>
      <p:pic>
        <p:nvPicPr>
          <p:cNvPr id="9" name="Picture 10">
            <a:extLst>
              <a:ext uri="{FF2B5EF4-FFF2-40B4-BE49-F238E27FC236}">
                <a16:creationId xmlns:a16="http://schemas.microsoft.com/office/drawing/2014/main" id="{AF750AA1-77FD-B09D-E0F4-0365F9D9EB4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756" r="6181" b="-5"/>
          <a:stretch/>
        </p:blipFill>
        <p:spPr bwMode="auto">
          <a:xfrm>
            <a:off x="6609977" y="3612055"/>
            <a:ext cx="2398013" cy="210758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F7188B9-9396-32B0-012F-A1992B68B02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327" t="19253" r="14497" b="-5"/>
          <a:stretch/>
        </p:blipFill>
        <p:spPr bwMode="auto">
          <a:xfrm>
            <a:off x="7437863" y="881857"/>
            <a:ext cx="3256157" cy="21075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823F8F56-A55A-C334-43AE-BFBE4F8E2F3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603" r="3716" b="-849"/>
          <a:stretch/>
        </p:blipFill>
        <p:spPr bwMode="auto">
          <a:xfrm>
            <a:off x="9007990" y="3718758"/>
            <a:ext cx="2868700" cy="21075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563F9A7-30C8-2C5D-6A18-E6B3215F0966}"/>
              </a:ext>
            </a:extLst>
          </p:cNvPr>
          <p:cNvSpPr txBox="1"/>
          <p:nvPr/>
        </p:nvSpPr>
        <p:spPr>
          <a:xfrm>
            <a:off x="6788727" y="5746747"/>
            <a:ext cx="4641273" cy="461665"/>
          </a:xfrm>
          <a:prstGeom prst="rect">
            <a:avLst/>
          </a:prstGeom>
          <a:noFill/>
        </p:spPr>
        <p:txBody>
          <a:bodyPr wrap="square" rtlCol="0">
            <a:spAutoFit/>
          </a:bodyPr>
          <a:lstStyle/>
          <a:p>
            <a:pPr algn="ctr"/>
            <a:r>
              <a:rPr lang="en-SG" sz="1200" dirty="0"/>
              <a:t>Other classical examples of non-linear dynamic chaotic systems, the weather and the double pendulum</a:t>
            </a:r>
          </a:p>
        </p:txBody>
      </p:sp>
      <p:sp>
        <p:nvSpPr>
          <p:cNvPr id="11" name="TextBox 10">
            <a:extLst>
              <a:ext uri="{FF2B5EF4-FFF2-40B4-BE49-F238E27FC236}">
                <a16:creationId xmlns:a16="http://schemas.microsoft.com/office/drawing/2014/main" id="{3CE51BFD-64C4-D961-3BAF-746FA808F1CF}"/>
              </a:ext>
            </a:extLst>
          </p:cNvPr>
          <p:cNvSpPr txBox="1"/>
          <p:nvPr/>
        </p:nvSpPr>
        <p:spPr>
          <a:xfrm>
            <a:off x="6609977" y="2965724"/>
            <a:ext cx="4641273" cy="646331"/>
          </a:xfrm>
          <a:prstGeom prst="rect">
            <a:avLst/>
          </a:prstGeom>
          <a:noFill/>
        </p:spPr>
        <p:txBody>
          <a:bodyPr wrap="square" rtlCol="0">
            <a:spAutoFit/>
          </a:bodyPr>
          <a:lstStyle/>
          <a:p>
            <a:pPr algn="ctr"/>
            <a:r>
              <a:rPr lang="en-SG" sz="1200" dirty="0"/>
              <a:t>The Lorenz Attractor, showing the graph created that somewhat resembles the shape of a butterfly when scientists try to plot the Lorenz system</a:t>
            </a:r>
          </a:p>
        </p:txBody>
      </p:sp>
    </p:spTree>
    <p:extLst>
      <p:ext uri="{BB962C8B-B14F-4D97-AF65-F5344CB8AC3E}">
        <p14:creationId xmlns:p14="http://schemas.microsoft.com/office/powerpoint/2010/main" val="1733285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17E4F2-9253-FA19-6B0B-A9E22206D485}"/>
              </a:ext>
            </a:extLst>
          </p:cNvPr>
          <p:cNvSpPr>
            <a:spLocks noGrp="1"/>
          </p:cNvSpPr>
          <p:nvPr>
            <p:ph type="title"/>
          </p:nvPr>
        </p:nvSpPr>
        <p:spPr>
          <a:xfrm>
            <a:off x="5822421" y="339959"/>
            <a:ext cx="5688095" cy="1330839"/>
          </a:xfrm>
        </p:spPr>
        <p:txBody>
          <a:bodyPr>
            <a:normAutofit fontScale="90000"/>
          </a:bodyPr>
          <a:lstStyle/>
          <a:p>
            <a:r>
              <a:rPr lang="en-US" sz="4000" b="1" dirty="0">
                <a:ea typeface="Calibri Light"/>
                <a:cs typeface="Calibri Light"/>
              </a:rPr>
              <a:t>What makes our Solar System chaotic in the long term?</a:t>
            </a:r>
            <a:endParaRPr lang="en-US" sz="4000" b="1" dirty="0"/>
          </a:p>
        </p:txBody>
      </p:sp>
      <p:sp>
        <p:nvSpPr>
          <p:cNvPr id="3" name="Content Placeholder 2">
            <a:extLst>
              <a:ext uri="{FF2B5EF4-FFF2-40B4-BE49-F238E27FC236}">
                <a16:creationId xmlns:a16="http://schemas.microsoft.com/office/drawing/2014/main" id="{F39E9B5A-07B2-09BC-259D-AC14B931E2B5}"/>
              </a:ext>
            </a:extLst>
          </p:cNvPr>
          <p:cNvSpPr>
            <a:spLocks noGrp="1"/>
          </p:cNvSpPr>
          <p:nvPr>
            <p:ph idx="1"/>
          </p:nvPr>
        </p:nvSpPr>
        <p:spPr>
          <a:xfrm>
            <a:off x="5822421" y="1854143"/>
            <a:ext cx="5688095" cy="4663898"/>
          </a:xfrm>
        </p:spPr>
        <p:txBody>
          <a:bodyPr vert="horz" lIns="91440" tIns="45720" rIns="91440" bIns="45720" rtlCol="0">
            <a:noAutofit/>
          </a:bodyPr>
          <a:lstStyle/>
          <a:p>
            <a:pPr marL="0" indent="0">
              <a:buNone/>
            </a:pPr>
            <a:r>
              <a:rPr lang="en-US" sz="1600" dirty="0">
                <a:ea typeface="+mn-lt"/>
                <a:cs typeface="+mn-lt"/>
              </a:rPr>
              <a:t>Defining the Solar System: it is the gravitationally bound system of the Sun and the objects that orbit it.</a:t>
            </a:r>
            <a:endParaRPr lang="en-US" sz="1600" dirty="0">
              <a:ea typeface="Calibri"/>
              <a:cs typeface="Calibri"/>
            </a:endParaRPr>
          </a:p>
          <a:p>
            <a:pPr marL="0" indent="0">
              <a:buNone/>
            </a:pPr>
            <a:r>
              <a:rPr lang="en-US" sz="1600" dirty="0">
                <a:ea typeface="Calibri"/>
                <a:cs typeface="Calibri"/>
              </a:rPr>
              <a:t>Space is vast, filled with infinitely many physical stuff (asteroids, stars, galaxies) and similarly many phenomena (black holes, supernovas)</a:t>
            </a:r>
          </a:p>
          <a:p>
            <a:pPr marL="0" indent="0">
              <a:buNone/>
            </a:pPr>
            <a:r>
              <a:rPr lang="en-US" sz="1600" dirty="0">
                <a:ea typeface="Calibri"/>
                <a:cs typeface="Calibri"/>
              </a:rPr>
              <a:t>While Our Solar System is highly predictable and stable in the short term, in the long term, cumulative eccentricity/orbital chaos in Our Solar System such as,</a:t>
            </a:r>
          </a:p>
          <a:p>
            <a:pPr lvl="1"/>
            <a:r>
              <a:rPr lang="en-US" sz="1600" dirty="0">
                <a:ea typeface="Calibri"/>
                <a:cs typeface="Calibri"/>
              </a:rPr>
              <a:t>Effects of the three-body interactions</a:t>
            </a:r>
          </a:p>
          <a:p>
            <a:pPr lvl="1"/>
            <a:r>
              <a:rPr lang="en-US" sz="1600" dirty="0">
                <a:ea typeface="Calibri"/>
                <a:cs typeface="Calibri"/>
              </a:rPr>
              <a:t>Mass loss of the Sun</a:t>
            </a:r>
          </a:p>
          <a:p>
            <a:pPr lvl="1"/>
            <a:r>
              <a:rPr lang="en-US" sz="1600" dirty="0">
                <a:ea typeface="Calibri"/>
                <a:cs typeface="Calibri"/>
              </a:rPr>
              <a:t>Solar Wind</a:t>
            </a:r>
          </a:p>
          <a:p>
            <a:pPr lvl="1"/>
            <a:r>
              <a:rPr lang="en-US" sz="1600" dirty="0">
                <a:ea typeface="Calibri"/>
                <a:cs typeface="Calibri"/>
              </a:rPr>
              <a:t>Asteroids</a:t>
            </a:r>
          </a:p>
          <a:p>
            <a:pPr lvl="1"/>
            <a:r>
              <a:rPr lang="en-US" sz="1600" dirty="0">
                <a:ea typeface="Calibri"/>
                <a:cs typeface="Calibri"/>
              </a:rPr>
              <a:t>Passing stars, etc.</a:t>
            </a:r>
          </a:p>
          <a:p>
            <a:pPr marL="0" indent="0">
              <a:buNone/>
            </a:pPr>
            <a:r>
              <a:rPr lang="en-US" sz="1600" dirty="0">
                <a:ea typeface="Calibri"/>
                <a:cs typeface="Calibri"/>
              </a:rPr>
              <a:t>can </a:t>
            </a:r>
            <a:r>
              <a:rPr lang="en-US" sz="1600">
                <a:ea typeface="Calibri"/>
                <a:cs typeface="Calibri"/>
              </a:rPr>
              <a:t>add up, leading </a:t>
            </a:r>
            <a:r>
              <a:rPr lang="en-US" sz="1600" dirty="0">
                <a:ea typeface="Calibri"/>
                <a:cs typeface="Calibri"/>
              </a:rPr>
              <a:t>to cumulative unpredictable changes to the orbits of planets.</a:t>
            </a:r>
          </a:p>
          <a:p>
            <a:pPr marL="0" indent="0">
              <a:buNone/>
            </a:pPr>
            <a:r>
              <a:rPr lang="en-US" sz="1600" dirty="0">
                <a:ea typeface="Calibri"/>
                <a:cs typeface="Calibri"/>
              </a:rPr>
              <a:t>Some possible, but extreme unpredictable </a:t>
            </a:r>
            <a:r>
              <a:rPr lang="en-US" sz="1600" dirty="0" err="1">
                <a:ea typeface="Calibri"/>
                <a:cs typeface="Calibri"/>
              </a:rPr>
              <a:t>behaviour</a:t>
            </a:r>
            <a:r>
              <a:rPr lang="en-US" sz="1600" dirty="0">
                <a:ea typeface="Calibri"/>
                <a:cs typeface="Calibri"/>
              </a:rPr>
              <a:t> of Our Solar System far, far ahead into the future include Mercury crashing into the Sun, the Earth crashing into Venus, etc.</a:t>
            </a:r>
          </a:p>
        </p:txBody>
      </p:sp>
      <p:sp>
        <p:nvSpPr>
          <p:cNvPr id="15" name="TextBox 14">
            <a:extLst>
              <a:ext uri="{FF2B5EF4-FFF2-40B4-BE49-F238E27FC236}">
                <a16:creationId xmlns:a16="http://schemas.microsoft.com/office/drawing/2014/main" id="{4DD81410-82BB-5B19-C88D-298D16A7D5DB}"/>
              </a:ext>
            </a:extLst>
          </p:cNvPr>
          <p:cNvSpPr txBox="1"/>
          <p:nvPr/>
        </p:nvSpPr>
        <p:spPr>
          <a:xfrm>
            <a:off x="-1" y="8411"/>
            <a:ext cx="4770781" cy="6857998"/>
          </a:xfrm>
          <a:prstGeom prst="rect">
            <a:avLst/>
          </a:prstGeom>
          <a:solidFill>
            <a:schemeClr val="tx1">
              <a:lumMod val="75000"/>
              <a:lumOff val="25000"/>
            </a:schemeClr>
          </a:solidFill>
        </p:spPr>
        <p:txBody>
          <a:bodyPr wrap="square" rtlCol="0">
            <a:spAutoFit/>
          </a:bodyPr>
          <a:lstStyle/>
          <a:p>
            <a:endParaRPr lang="en-SG" dirty="0"/>
          </a:p>
        </p:txBody>
      </p:sp>
      <p:pic>
        <p:nvPicPr>
          <p:cNvPr id="12" name="Picture 11">
            <a:extLst>
              <a:ext uri="{FF2B5EF4-FFF2-40B4-BE49-F238E27FC236}">
                <a16:creationId xmlns:a16="http://schemas.microsoft.com/office/drawing/2014/main" id="{74547BB8-1DA4-1308-61D5-A431730A4BF6}"/>
              </a:ext>
            </a:extLst>
          </p:cNvPr>
          <p:cNvPicPr>
            <a:picLocks noChangeAspect="1"/>
          </p:cNvPicPr>
          <p:nvPr/>
        </p:nvPicPr>
        <p:blipFill rotWithShape="1">
          <a:blip r:embed="rId2"/>
          <a:srcRect l="10183" r="7840" b="13990"/>
          <a:stretch/>
        </p:blipFill>
        <p:spPr>
          <a:xfrm>
            <a:off x="-1" y="-10614"/>
            <a:ext cx="2314506" cy="1575363"/>
          </a:xfrm>
          <a:prstGeom prst="rect">
            <a:avLst/>
          </a:prstGeom>
        </p:spPr>
      </p:pic>
      <p:pic>
        <p:nvPicPr>
          <p:cNvPr id="8" name="Picture 7">
            <a:extLst>
              <a:ext uri="{FF2B5EF4-FFF2-40B4-BE49-F238E27FC236}">
                <a16:creationId xmlns:a16="http://schemas.microsoft.com/office/drawing/2014/main" id="{F682FD6E-2F16-362F-C5A1-84334D02B272}"/>
              </a:ext>
            </a:extLst>
          </p:cNvPr>
          <p:cNvPicPr>
            <a:picLocks noChangeAspect="1"/>
          </p:cNvPicPr>
          <p:nvPr/>
        </p:nvPicPr>
        <p:blipFill>
          <a:blip r:embed="rId3"/>
          <a:stretch>
            <a:fillRect/>
          </a:stretch>
        </p:blipFill>
        <p:spPr>
          <a:xfrm>
            <a:off x="-19857" y="1564749"/>
            <a:ext cx="2344098" cy="1387439"/>
          </a:xfrm>
          <a:prstGeom prst="rect">
            <a:avLst/>
          </a:prstGeom>
        </p:spPr>
      </p:pic>
      <p:pic>
        <p:nvPicPr>
          <p:cNvPr id="2052" name="Picture 4">
            <a:extLst>
              <a:ext uri="{FF2B5EF4-FFF2-40B4-BE49-F238E27FC236}">
                <a16:creationId xmlns:a16="http://schemas.microsoft.com/office/drawing/2014/main" id="{8400F88F-B794-26F1-F4CF-D568414B8EB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82260" y="4996801"/>
            <a:ext cx="3478786" cy="185278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B0192888-9572-2003-D188-0CECF822312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14342" y="3159136"/>
            <a:ext cx="2546704" cy="18376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62F39E5-A10F-3267-3EC6-1AF5A6A096EA}"/>
              </a:ext>
            </a:extLst>
          </p:cNvPr>
          <p:cNvPicPr>
            <a:picLocks noChangeAspect="1"/>
          </p:cNvPicPr>
          <p:nvPr/>
        </p:nvPicPr>
        <p:blipFill>
          <a:blip r:embed="rId6"/>
          <a:stretch>
            <a:fillRect/>
          </a:stretch>
        </p:blipFill>
        <p:spPr>
          <a:xfrm>
            <a:off x="2324243" y="1583771"/>
            <a:ext cx="2446538" cy="1368417"/>
          </a:xfrm>
          <a:prstGeom prst="rect">
            <a:avLst/>
          </a:prstGeom>
        </p:spPr>
      </p:pic>
      <p:pic>
        <p:nvPicPr>
          <p:cNvPr id="10" name="Picture 9">
            <a:extLst>
              <a:ext uri="{FF2B5EF4-FFF2-40B4-BE49-F238E27FC236}">
                <a16:creationId xmlns:a16="http://schemas.microsoft.com/office/drawing/2014/main" id="{88D7C9BF-85A0-D05C-4D5D-3FE6AF148B02}"/>
              </a:ext>
            </a:extLst>
          </p:cNvPr>
          <p:cNvPicPr>
            <a:picLocks noChangeAspect="1"/>
          </p:cNvPicPr>
          <p:nvPr/>
        </p:nvPicPr>
        <p:blipFill rotWithShape="1">
          <a:blip r:embed="rId7"/>
          <a:srcRect r="7016"/>
          <a:stretch/>
        </p:blipFill>
        <p:spPr>
          <a:xfrm>
            <a:off x="2314507" y="8407"/>
            <a:ext cx="2466011" cy="1575364"/>
          </a:xfrm>
          <a:prstGeom prst="rect">
            <a:avLst/>
          </a:prstGeom>
        </p:spPr>
      </p:pic>
      <p:sp>
        <p:nvSpPr>
          <p:cNvPr id="16" name="TextBox 15">
            <a:extLst>
              <a:ext uri="{FF2B5EF4-FFF2-40B4-BE49-F238E27FC236}">
                <a16:creationId xmlns:a16="http://schemas.microsoft.com/office/drawing/2014/main" id="{E34AFA71-066E-5536-5B23-5A230BED8C8B}"/>
              </a:ext>
            </a:extLst>
          </p:cNvPr>
          <p:cNvSpPr txBox="1"/>
          <p:nvPr/>
        </p:nvSpPr>
        <p:spPr>
          <a:xfrm>
            <a:off x="-1" y="5005211"/>
            <a:ext cx="1282261" cy="1837666"/>
          </a:xfrm>
          <a:prstGeom prst="rect">
            <a:avLst/>
          </a:prstGeom>
          <a:solidFill>
            <a:schemeClr val="tx1"/>
          </a:solidFill>
        </p:spPr>
        <p:txBody>
          <a:bodyPr wrap="square" rtlCol="0">
            <a:spAutoFit/>
          </a:bodyPr>
          <a:lstStyle/>
          <a:p>
            <a:endParaRPr lang="en-SG" dirty="0"/>
          </a:p>
        </p:txBody>
      </p:sp>
      <p:pic>
        <p:nvPicPr>
          <p:cNvPr id="2050" name="Picture 2">
            <a:extLst>
              <a:ext uri="{FF2B5EF4-FFF2-40B4-BE49-F238E27FC236}">
                <a16:creationId xmlns:a16="http://schemas.microsoft.com/office/drawing/2014/main" id="{132422FB-296B-9FEC-CEF8-F787B4A11DE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0" y="3192113"/>
            <a:ext cx="2214341" cy="180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8927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2" name="Rectangle 1071">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Freeform: Shape 1073">
            <a:extLst>
              <a:ext uri="{FF2B5EF4-FFF2-40B4-BE49-F238E27FC236}">
                <a16:creationId xmlns:a16="http://schemas.microsoft.com/office/drawing/2014/main" id="{DB74BAD7-F0FC-4719-A31F-1ABDB621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48215" cy="6857999"/>
          </a:xfrm>
          <a:custGeom>
            <a:avLst/>
            <a:gdLst>
              <a:gd name="connsiteX0" fmla="*/ 0 w 9024730"/>
              <a:gd name="connsiteY0" fmla="*/ 0 h 6857999"/>
              <a:gd name="connsiteX1" fmla="*/ 9024730 w 9024730"/>
              <a:gd name="connsiteY1" fmla="*/ 0 h 6857999"/>
              <a:gd name="connsiteX2" fmla="*/ 9024730 w 9024730"/>
              <a:gd name="connsiteY2" fmla="*/ 2 h 6857999"/>
              <a:gd name="connsiteX3" fmla="*/ 8447016 w 9024730"/>
              <a:gd name="connsiteY3" fmla="*/ 2 h 6857999"/>
              <a:gd name="connsiteX4" fmla="*/ 8441214 w 9024730"/>
              <a:gd name="connsiteY4" fmla="*/ 14562 h 6857999"/>
              <a:gd name="connsiteX5" fmla="*/ 8445389 w 9024730"/>
              <a:gd name="connsiteY5" fmla="*/ 59077 h 6857999"/>
              <a:gd name="connsiteX6" fmla="*/ 8437086 w 9024730"/>
              <a:gd name="connsiteY6" fmla="*/ 107668 h 6857999"/>
              <a:gd name="connsiteX7" fmla="*/ 8458599 w 9024730"/>
              <a:gd name="connsiteY7" fmla="*/ 246136 h 6857999"/>
              <a:gd name="connsiteX8" fmla="*/ 8433237 w 9024730"/>
              <a:gd name="connsiteY8" fmla="*/ 372908 h 6857999"/>
              <a:gd name="connsiteX9" fmla="*/ 8430194 w 9024730"/>
              <a:gd name="connsiteY9" fmla="*/ 450607 h 6857999"/>
              <a:gd name="connsiteX10" fmla="*/ 8443315 w 9024730"/>
              <a:gd name="connsiteY10" fmla="*/ 812800 h 6857999"/>
              <a:gd name="connsiteX11" fmla="*/ 8453042 w 9024730"/>
              <a:gd name="connsiteY11" fmla="*/ 912727 h 6857999"/>
              <a:gd name="connsiteX12" fmla="*/ 8451649 w 9024730"/>
              <a:gd name="connsiteY12" fmla="*/ 989950 h 6857999"/>
              <a:gd name="connsiteX13" fmla="*/ 8455592 w 9024730"/>
              <a:gd name="connsiteY13" fmla="*/ 1141745 h 6857999"/>
              <a:gd name="connsiteX14" fmla="*/ 8470203 w 9024730"/>
              <a:gd name="connsiteY14" fmla="*/ 1265454 h 6857999"/>
              <a:gd name="connsiteX15" fmla="*/ 8499638 w 9024730"/>
              <a:gd name="connsiteY15" fmla="*/ 1385480 h 6857999"/>
              <a:gd name="connsiteX16" fmla="*/ 8518660 w 9024730"/>
              <a:gd name="connsiteY16" fmla="*/ 1458060 h 6857999"/>
              <a:gd name="connsiteX17" fmla="*/ 8539125 w 9024730"/>
              <a:gd name="connsiteY17" fmla="*/ 1513175 h 6857999"/>
              <a:gd name="connsiteX18" fmla="*/ 8570281 w 9024730"/>
              <a:gd name="connsiteY18" fmla="*/ 1570809 h 6857999"/>
              <a:gd name="connsiteX19" fmla="*/ 8605212 w 9024730"/>
              <a:gd name="connsiteY19" fmla="*/ 1638391 h 6857999"/>
              <a:gd name="connsiteX20" fmla="*/ 8626457 w 9024730"/>
              <a:gd name="connsiteY20" fmla="*/ 1742490 h 6857999"/>
              <a:gd name="connsiteX21" fmla="*/ 8654861 w 9024730"/>
              <a:gd name="connsiteY21" fmla="*/ 1818229 h 6857999"/>
              <a:gd name="connsiteX22" fmla="*/ 8648005 w 9024730"/>
              <a:gd name="connsiteY22" fmla="*/ 1862723 h 6857999"/>
              <a:gd name="connsiteX23" fmla="*/ 8654469 w 9024730"/>
              <a:gd name="connsiteY23" fmla="*/ 1917476 h 6857999"/>
              <a:gd name="connsiteX24" fmla="*/ 8649702 w 9024730"/>
              <a:gd name="connsiteY24" fmla="*/ 1972204 h 6857999"/>
              <a:gd name="connsiteX25" fmla="*/ 8656357 w 9024730"/>
              <a:gd name="connsiteY25" fmla="*/ 2054291 h 6857999"/>
              <a:gd name="connsiteX26" fmla="*/ 8648660 w 9024730"/>
              <a:gd name="connsiteY26" fmla="*/ 2227417 h 6857999"/>
              <a:gd name="connsiteX27" fmla="*/ 8607609 w 9024730"/>
              <a:gd name="connsiteY27" fmla="*/ 2510933 h 6857999"/>
              <a:gd name="connsiteX28" fmla="*/ 8608432 w 9024730"/>
              <a:gd name="connsiteY28" fmla="*/ 2741866 h 6857999"/>
              <a:gd name="connsiteX29" fmla="*/ 8619112 w 9024730"/>
              <a:gd name="connsiteY29" fmla="*/ 2864935 h 6857999"/>
              <a:gd name="connsiteX30" fmla="*/ 8627742 w 9024730"/>
              <a:gd name="connsiteY30" fmla="*/ 2950807 h 6857999"/>
              <a:gd name="connsiteX31" fmla="*/ 8611822 w 9024730"/>
              <a:gd name="connsiteY31" fmla="*/ 2978246 h 6857999"/>
              <a:gd name="connsiteX32" fmla="*/ 8608239 w 9024730"/>
              <a:gd name="connsiteY32" fmla="*/ 2995916 h 6857999"/>
              <a:gd name="connsiteX33" fmla="*/ 8598647 w 9024730"/>
              <a:gd name="connsiteY33" fmla="*/ 2998648 h 6857999"/>
              <a:gd name="connsiteX34" fmla="*/ 8587108 w 9024730"/>
              <a:gd name="connsiteY34" fmla="*/ 3023630 h 6857999"/>
              <a:gd name="connsiteX35" fmla="*/ 8577885 w 9024730"/>
              <a:gd name="connsiteY35" fmla="*/ 3096975 h 6857999"/>
              <a:gd name="connsiteX36" fmla="*/ 8557492 w 9024730"/>
              <a:gd name="connsiteY36" fmla="*/ 3216657 h 6857999"/>
              <a:gd name="connsiteX37" fmla="*/ 8560894 w 9024730"/>
              <a:gd name="connsiteY37" fmla="*/ 3310980 h 6857999"/>
              <a:gd name="connsiteX38" fmla="*/ 8547852 w 9024730"/>
              <a:gd name="connsiteY38" fmla="*/ 3344725 h 6857999"/>
              <a:gd name="connsiteX39" fmla="*/ 8535427 w 9024730"/>
              <a:gd name="connsiteY39" fmla="*/ 3393250 h 6857999"/>
              <a:gd name="connsiteX40" fmla="*/ 8520092 w 9024730"/>
              <a:gd name="connsiteY40" fmla="*/ 3514536 h 6857999"/>
              <a:gd name="connsiteX41" fmla="*/ 8497231 w 9024730"/>
              <a:gd name="connsiteY41" fmla="*/ 3686149 h 6857999"/>
              <a:gd name="connsiteX42" fmla="*/ 8489799 w 9024730"/>
              <a:gd name="connsiteY42" fmla="*/ 3692208 h 6857999"/>
              <a:gd name="connsiteX43" fmla="*/ 8475804 w 9024730"/>
              <a:gd name="connsiteY43" fmla="*/ 3776022 h 6857999"/>
              <a:gd name="connsiteX44" fmla="*/ 8471279 w 9024730"/>
              <a:gd name="connsiteY44" fmla="*/ 3977138 h 6857999"/>
              <a:gd name="connsiteX45" fmla="*/ 8408913 w 9024730"/>
              <a:gd name="connsiteY45" fmla="*/ 4222149 h 6857999"/>
              <a:gd name="connsiteX46" fmla="*/ 8402112 w 9024730"/>
              <a:gd name="connsiteY46" fmla="*/ 4364683 h 6857999"/>
              <a:gd name="connsiteX47" fmla="*/ 8393355 w 9024730"/>
              <a:gd name="connsiteY47" fmla="*/ 4462471 h 6857999"/>
              <a:gd name="connsiteX48" fmla="*/ 8376166 w 9024730"/>
              <a:gd name="connsiteY48" fmla="*/ 4574052 h 6857999"/>
              <a:gd name="connsiteX49" fmla="*/ 8341678 w 9024730"/>
              <a:gd name="connsiteY49" fmla="*/ 4667756 h 6857999"/>
              <a:gd name="connsiteX50" fmla="*/ 8273661 w 9024730"/>
              <a:gd name="connsiteY50" fmla="*/ 4799019 h 6857999"/>
              <a:gd name="connsiteX51" fmla="*/ 8256132 w 9024730"/>
              <a:gd name="connsiteY51" fmla="*/ 4849614 h 6857999"/>
              <a:gd name="connsiteX52" fmla="*/ 8226804 w 9024730"/>
              <a:gd name="connsiteY52" fmla="*/ 4919971 h 6857999"/>
              <a:gd name="connsiteX53" fmla="*/ 8171825 w 9024730"/>
              <a:gd name="connsiteY53" fmla="*/ 5010766 h 6857999"/>
              <a:gd name="connsiteX54" fmla="*/ 8143172 w 9024730"/>
              <a:gd name="connsiteY54" fmla="*/ 5088190 h 6857999"/>
              <a:gd name="connsiteX55" fmla="*/ 8126363 w 9024730"/>
              <a:gd name="connsiteY55" fmla="*/ 5143922 h 6857999"/>
              <a:gd name="connsiteX56" fmla="*/ 8103782 w 9024730"/>
              <a:gd name="connsiteY56" fmla="*/ 5284346 h 6857999"/>
              <a:gd name="connsiteX57" fmla="*/ 8084361 w 9024730"/>
              <a:gd name="connsiteY57" fmla="*/ 5390948 h 6857999"/>
              <a:gd name="connsiteX58" fmla="*/ 8062552 w 9024730"/>
              <a:gd name="connsiteY58" fmla="*/ 5470854 h 6857999"/>
              <a:gd name="connsiteX59" fmla="*/ 8057342 w 9024730"/>
              <a:gd name="connsiteY59" fmla="*/ 5529643 h 6857999"/>
              <a:gd name="connsiteX60" fmla="*/ 8044923 w 9024730"/>
              <a:gd name="connsiteY60" fmla="*/ 5597292 h 6857999"/>
              <a:gd name="connsiteX61" fmla="*/ 8035233 w 9024730"/>
              <a:gd name="connsiteY61" fmla="*/ 5608899 h 6857999"/>
              <a:gd name="connsiteX62" fmla="*/ 8018178 w 9024730"/>
              <a:gd name="connsiteY62" fmla="*/ 5684911 h 6857999"/>
              <a:gd name="connsiteX63" fmla="*/ 8018018 w 9024730"/>
              <a:gd name="connsiteY63" fmla="*/ 5755776 h 6857999"/>
              <a:gd name="connsiteX64" fmla="*/ 8008640 w 9024730"/>
              <a:gd name="connsiteY64" fmla="*/ 5889599 h 6857999"/>
              <a:gd name="connsiteX65" fmla="*/ 8013542 w 9024730"/>
              <a:gd name="connsiteY65" fmla="*/ 5989744 h 6857999"/>
              <a:gd name="connsiteX66" fmla="*/ 7980757 w 9024730"/>
              <a:gd name="connsiteY66" fmla="*/ 6084926 h 6857999"/>
              <a:gd name="connsiteX67" fmla="*/ 7975907 w 9024730"/>
              <a:gd name="connsiteY67" fmla="*/ 6346549 h 6857999"/>
              <a:gd name="connsiteX68" fmla="*/ 7974221 w 9024730"/>
              <a:gd name="connsiteY68" fmla="*/ 6527527 h 6857999"/>
              <a:gd name="connsiteX69" fmla="*/ 7979135 w 9024730"/>
              <a:gd name="connsiteY69" fmla="*/ 6627129 h 6857999"/>
              <a:gd name="connsiteX70" fmla="*/ 7979404 w 9024730"/>
              <a:gd name="connsiteY70" fmla="*/ 6694819 h 6857999"/>
              <a:gd name="connsiteX71" fmla="*/ 8009526 w 9024730"/>
              <a:gd name="connsiteY71" fmla="*/ 6765445 h 6857999"/>
              <a:gd name="connsiteX72" fmla="*/ 8018211 w 9024730"/>
              <a:gd name="connsiteY72" fmla="*/ 6844697 h 6857999"/>
              <a:gd name="connsiteX73" fmla="*/ 8019608 w 9024730"/>
              <a:gd name="connsiteY73" fmla="*/ 6857999 h 6857999"/>
              <a:gd name="connsiteX74" fmla="*/ 0 w 9024730"/>
              <a:gd name="connsiteY74"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4730" h="6857999">
                <a:moveTo>
                  <a:pt x="0" y="0"/>
                </a:moveTo>
                <a:lnTo>
                  <a:pt x="9024730" y="0"/>
                </a:lnTo>
                <a:lnTo>
                  <a:pt x="9024730" y="2"/>
                </a:lnTo>
                <a:lnTo>
                  <a:pt x="8447016" y="2"/>
                </a:lnTo>
                <a:lnTo>
                  <a:pt x="8441214" y="14562"/>
                </a:lnTo>
                <a:lnTo>
                  <a:pt x="8445389" y="59077"/>
                </a:lnTo>
                <a:cubicBezTo>
                  <a:pt x="8445971" y="76949"/>
                  <a:pt x="8436504" y="89796"/>
                  <a:pt x="8437086" y="107668"/>
                </a:cubicBezTo>
                <a:cubicBezTo>
                  <a:pt x="8417947" y="138162"/>
                  <a:pt x="8459241" y="201929"/>
                  <a:pt x="8458599" y="246136"/>
                </a:cubicBezTo>
                <a:cubicBezTo>
                  <a:pt x="8457958" y="290343"/>
                  <a:pt x="8471649" y="364179"/>
                  <a:pt x="8433237" y="372908"/>
                </a:cubicBezTo>
                <a:cubicBezTo>
                  <a:pt x="8426916" y="431308"/>
                  <a:pt x="8438389" y="357606"/>
                  <a:pt x="8430194" y="450607"/>
                </a:cubicBezTo>
                <a:cubicBezTo>
                  <a:pt x="8466727" y="551950"/>
                  <a:pt x="8430182" y="787036"/>
                  <a:pt x="8443315" y="812800"/>
                </a:cubicBezTo>
                <a:cubicBezTo>
                  <a:pt x="8478999" y="860799"/>
                  <a:pt x="8435788" y="854953"/>
                  <a:pt x="8453042" y="912727"/>
                </a:cubicBezTo>
                <a:cubicBezTo>
                  <a:pt x="8462900" y="945986"/>
                  <a:pt x="8451223" y="951781"/>
                  <a:pt x="8451649" y="989950"/>
                </a:cubicBezTo>
                <a:cubicBezTo>
                  <a:pt x="8452074" y="1028120"/>
                  <a:pt x="8452500" y="1095828"/>
                  <a:pt x="8455592" y="1141745"/>
                </a:cubicBezTo>
                <a:cubicBezTo>
                  <a:pt x="8458684" y="1187662"/>
                  <a:pt x="8470047" y="1234783"/>
                  <a:pt x="8470203" y="1265454"/>
                </a:cubicBezTo>
                <a:cubicBezTo>
                  <a:pt x="8458947" y="1304052"/>
                  <a:pt x="8496012" y="1370755"/>
                  <a:pt x="8499638" y="1385480"/>
                </a:cubicBezTo>
                <a:cubicBezTo>
                  <a:pt x="8514485" y="1422714"/>
                  <a:pt x="8525070" y="1428103"/>
                  <a:pt x="8518660" y="1458060"/>
                </a:cubicBezTo>
                <a:cubicBezTo>
                  <a:pt x="8518783" y="1468057"/>
                  <a:pt x="8539003" y="1503177"/>
                  <a:pt x="8539125" y="1513175"/>
                </a:cubicBezTo>
                <a:lnTo>
                  <a:pt x="8570281" y="1570809"/>
                </a:lnTo>
                <a:cubicBezTo>
                  <a:pt x="8597636" y="1617136"/>
                  <a:pt x="8594573" y="1601443"/>
                  <a:pt x="8605212" y="1638391"/>
                </a:cubicBezTo>
                <a:cubicBezTo>
                  <a:pt x="8629645" y="1719640"/>
                  <a:pt x="8613884" y="1715203"/>
                  <a:pt x="8626457" y="1742490"/>
                </a:cubicBezTo>
                <a:lnTo>
                  <a:pt x="8654861" y="1818229"/>
                </a:lnTo>
                <a:cubicBezTo>
                  <a:pt x="8657202" y="1824059"/>
                  <a:pt x="8651899" y="1851211"/>
                  <a:pt x="8648005" y="1862723"/>
                </a:cubicBezTo>
                <a:lnTo>
                  <a:pt x="8654469" y="1917476"/>
                </a:lnTo>
                <a:lnTo>
                  <a:pt x="8649702" y="1972204"/>
                </a:lnTo>
                <a:cubicBezTo>
                  <a:pt x="8652251" y="1979569"/>
                  <a:pt x="8651461" y="2048203"/>
                  <a:pt x="8656357" y="2054291"/>
                </a:cubicBezTo>
                <a:cubicBezTo>
                  <a:pt x="8672645" y="2141657"/>
                  <a:pt x="8632397" y="2189849"/>
                  <a:pt x="8648660" y="2227417"/>
                </a:cubicBezTo>
                <a:cubicBezTo>
                  <a:pt x="8639941" y="2317591"/>
                  <a:pt x="8613796" y="2407644"/>
                  <a:pt x="8607609" y="2510933"/>
                </a:cubicBezTo>
                <a:cubicBezTo>
                  <a:pt x="8633490" y="2597916"/>
                  <a:pt x="8602674" y="2649734"/>
                  <a:pt x="8608432" y="2741866"/>
                </a:cubicBezTo>
                <a:cubicBezTo>
                  <a:pt x="8630300" y="2779815"/>
                  <a:pt x="8631929" y="2817058"/>
                  <a:pt x="8619112" y="2864935"/>
                </a:cubicBezTo>
                <a:cubicBezTo>
                  <a:pt x="8655820" y="2860552"/>
                  <a:pt x="8588374" y="2937673"/>
                  <a:pt x="8627742" y="2950807"/>
                </a:cubicBezTo>
                <a:lnTo>
                  <a:pt x="8611822" y="2978246"/>
                </a:lnTo>
                <a:lnTo>
                  <a:pt x="8608239" y="2995916"/>
                </a:lnTo>
                <a:lnTo>
                  <a:pt x="8598647" y="2998648"/>
                </a:lnTo>
                <a:lnTo>
                  <a:pt x="8587108" y="3023630"/>
                </a:lnTo>
                <a:cubicBezTo>
                  <a:pt x="8584111" y="3033333"/>
                  <a:pt x="8577413" y="3084375"/>
                  <a:pt x="8577885" y="3096975"/>
                </a:cubicBezTo>
                <a:cubicBezTo>
                  <a:pt x="8594321" y="3142205"/>
                  <a:pt x="8535131" y="3160433"/>
                  <a:pt x="8557492" y="3216657"/>
                </a:cubicBezTo>
                <a:cubicBezTo>
                  <a:pt x="8562518" y="3237178"/>
                  <a:pt x="8573573" y="3299737"/>
                  <a:pt x="8560894" y="3310980"/>
                </a:cubicBezTo>
                <a:cubicBezTo>
                  <a:pt x="8557601" y="3323902"/>
                  <a:pt x="8561083" y="3339340"/>
                  <a:pt x="8547852" y="3344725"/>
                </a:cubicBezTo>
                <a:cubicBezTo>
                  <a:pt x="8531788" y="3353908"/>
                  <a:pt x="8553430" y="3400659"/>
                  <a:pt x="8535427" y="3393250"/>
                </a:cubicBezTo>
                <a:cubicBezTo>
                  <a:pt x="8550195" y="3426421"/>
                  <a:pt x="8529553" y="3487753"/>
                  <a:pt x="8520092" y="3514536"/>
                </a:cubicBezTo>
                <a:cubicBezTo>
                  <a:pt x="8513726" y="3563353"/>
                  <a:pt x="8500070" y="3650327"/>
                  <a:pt x="8497231" y="3686149"/>
                </a:cubicBezTo>
                <a:cubicBezTo>
                  <a:pt x="8494574" y="3687657"/>
                  <a:pt x="8493370" y="3677229"/>
                  <a:pt x="8489799" y="3692208"/>
                </a:cubicBezTo>
                <a:cubicBezTo>
                  <a:pt x="8486228" y="3707187"/>
                  <a:pt x="8465938" y="3757479"/>
                  <a:pt x="8475804" y="3776022"/>
                </a:cubicBezTo>
                <a:cubicBezTo>
                  <a:pt x="8441061" y="3875691"/>
                  <a:pt x="8487451" y="3939839"/>
                  <a:pt x="8471279" y="3977138"/>
                </a:cubicBezTo>
                <a:cubicBezTo>
                  <a:pt x="8465599" y="4067300"/>
                  <a:pt x="8419685" y="4164564"/>
                  <a:pt x="8408913" y="4222149"/>
                </a:cubicBezTo>
                <a:cubicBezTo>
                  <a:pt x="8403583" y="4287917"/>
                  <a:pt x="8398240" y="4339232"/>
                  <a:pt x="8402112" y="4364683"/>
                </a:cubicBezTo>
                <a:lnTo>
                  <a:pt x="8393355" y="4462471"/>
                </a:lnTo>
                <a:cubicBezTo>
                  <a:pt x="8396004" y="4503329"/>
                  <a:pt x="8376320" y="4548111"/>
                  <a:pt x="8376166" y="4574052"/>
                </a:cubicBezTo>
                <a:cubicBezTo>
                  <a:pt x="8369380" y="4670665"/>
                  <a:pt x="8352302" y="4649921"/>
                  <a:pt x="8341678" y="4667756"/>
                </a:cubicBezTo>
                <a:cubicBezTo>
                  <a:pt x="8320864" y="4705850"/>
                  <a:pt x="8290794" y="4758928"/>
                  <a:pt x="8273661" y="4799019"/>
                </a:cubicBezTo>
                <a:cubicBezTo>
                  <a:pt x="8254323" y="4834076"/>
                  <a:pt x="8262378" y="4811645"/>
                  <a:pt x="8256132" y="4849614"/>
                </a:cubicBezTo>
                <a:cubicBezTo>
                  <a:pt x="8239320" y="4853334"/>
                  <a:pt x="8207060" y="4883089"/>
                  <a:pt x="8226804" y="4919971"/>
                </a:cubicBezTo>
                <a:lnTo>
                  <a:pt x="8171825" y="5010766"/>
                </a:lnTo>
                <a:cubicBezTo>
                  <a:pt x="8150097" y="4983259"/>
                  <a:pt x="8165842" y="5107656"/>
                  <a:pt x="8143172" y="5088190"/>
                </a:cubicBezTo>
                <a:cubicBezTo>
                  <a:pt x="8128060" y="5102008"/>
                  <a:pt x="8138350" y="5118851"/>
                  <a:pt x="8126363" y="5143922"/>
                </a:cubicBezTo>
                <a:cubicBezTo>
                  <a:pt x="8116335" y="5192745"/>
                  <a:pt x="8111851" y="5226225"/>
                  <a:pt x="8103782" y="5284346"/>
                </a:cubicBezTo>
                <a:cubicBezTo>
                  <a:pt x="8101016" y="5338386"/>
                  <a:pt x="8095811" y="5337325"/>
                  <a:pt x="8084361" y="5390948"/>
                </a:cubicBezTo>
                <a:cubicBezTo>
                  <a:pt x="8082912" y="5429655"/>
                  <a:pt x="8063705" y="5449508"/>
                  <a:pt x="8062552" y="5470854"/>
                </a:cubicBezTo>
                <a:cubicBezTo>
                  <a:pt x="8086776" y="5526328"/>
                  <a:pt x="8037513" y="5496377"/>
                  <a:pt x="8057342" y="5529643"/>
                </a:cubicBezTo>
                <a:cubicBezTo>
                  <a:pt x="8050653" y="5550879"/>
                  <a:pt x="8055939" y="5587444"/>
                  <a:pt x="8044923" y="5597292"/>
                </a:cubicBezTo>
                <a:lnTo>
                  <a:pt x="8035233" y="5608899"/>
                </a:lnTo>
                <a:cubicBezTo>
                  <a:pt x="8030775" y="5623501"/>
                  <a:pt x="8021047" y="5660431"/>
                  <a:pt x="8018178" y="5684911"/>
                </a:cubicBezTo>
                <a:cubicBezTo>
                  <a:pt x="8005590" y="5692608"/>
                  <a:pt x="8011744" y="5734344"/>
                  <a:pt x="8018018" y="5755776"/>
                </a:cubicBezTo>
                <a:cubicBezTo>
                  <a:pt x="8019409" y="5792777"/>
                  <a:pt x="7989082" y="5848613"/>
                  <a:pt x="8008640" y="5889599"/>
                </a:cubicBezTo>
                <a:cubicBezTo>
                  <a:pt x="8011480" y="5932097"/>
                  <a:pt x="8009486" y="5940901"/>
                  <a:pt x="8013542" y="5989744"/>
                </a:cubicBezTo>
                <a:cubicBezTo>
                  <a:pt x="8022089" y="6020787"/>
                  <a:pt x="7982918" y="6024963"/>
                  <a:pt x="7980757" y="6084926"/>
                </a:cubicBezTo>
                <a:cubicBezTo>
                  <a:pt x="7974117" y="6134231"/>
                  <a:pt x="7999371" y="6240432"/>
                  <a:pt x="7975907" y="6346549"/>
                </a:cubicBezTo>
                <a:cubicBezTo>
                  <a:pt x="7987225" y="6409741"/>
                  <a:pt x="7980509" y="6468689"/>
                  <a:pt x="7974221" y="6527527"/>
                </a:cubicBezTo>
                <a:cubicBezTo>
                  <a:pt x="7955361" y="6585667"/>
                  <a:pt x="7987786" y="6579284"/>
                  <a:pt x="7979135" y="6627129"/>
                </a:cubicBezTo>
                <a:cubicBezTo>
                  <a:pt x="7983057" y="6635153"/>
                  <a:pt x="7984986" y="6697665"/>
                  <a:pt x="7979404" y="6694819"/>
                </a:cubicBezTo>
                <a:cubicBezTo>
                  <a:pt x="7981755" y="6716947"/>
                  <a:pt x="8003903" y="6732844"/>
                  <a:pt x="8009526" y="6765445"/>
                </a:cubicBezTo>
                <a:cubicBezTo>
                  <a:pt x="8011113" y="6776325"/>
                  <a:pt x="8014662" y="6810511"/>
                  <a:pt x="8018211" y="6844697"/>
                </a:cubicBezTo>
                <a:lnTo>
                  <a:pt x="8019608" y="6857999"/>
                </a:lnTo>
                <a:lnTo>
                  <a:pt x="0" y="685799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8">
            <a:extLst>
              <a:ext uri="{FF2B5EF4-FFF2-40B4-BE49-F238E27FC236}">
                <a16:creationId xmlns:a16="http://schemas.microsoft.com/office/drawing/2014/main" id="{9337B67A-16D8-F34D-EEF6-EE968411F647}"/>
              </a:ext>
            </a:extLst>
          </p:cNvPr>
          <p:cNvSpPr>
            <a:spLocks noGrp="1"/>
          </p:cNvSpPr>
          <p:nvPr>
            <p:ph type="title"/>
          </p:nvPr>
        </p:nvSpPr>
        <p:spPr>
          <a:xfrm>
            <a:off x="1137035" y="609599"/>
            <a:ext cx="4958966" cy="1322888"/>
          </a:xfrm>
        </p:spPr>
        <p:txBody>
          <a:bodyPr vert="horz" lIns="91440" tIns="45720" rIns="91440" bIns="45720" rtlCol="0" anchor="ctr">
            <a:normAutofit fontScale="90000"/>
          </a:bodyPr>
          <a:lstStyle/>
          <a:p>
            <a:r>
              <a:rPr lang="en-US" sz="4000" b="1" dirty="0"/>
              <a:t>Is Our Solar System chaotic in the short term?</a:t>
            </a:r>
            <a:br>
              <a:rPr lang="en-US" sz="3200" b="1" dirty="0"/>
            </a:br>
            <a:endParaRPr lang="en-US" sz="3200" dirty="0"/>
          </a:p>
        </p:txBody>
      </p:sp>
      <p:sp>
        <p:nvSpPr>
          <p:cNvPr id="6" name="Content Placeholder 2">
            <a:extLst>
              <a:ext uri="{FF2B5EF4-FFF2-40B4-BE49-F238E27FC236}">
                <a16:creationId xmlns:a16="http://schemas.microsoft.com/office/drawing/2014/main" id="{24ECC1C3-1CA5-6CA7-2704-7C007B993C7E}"/>
              </a:ext>
            </a:extLst>
          </p:cNvPr>
          <p:cNvSpPr txBox="1">
            <a:spLocks/>
          </p:cNvSpPr>
          <p:nvPr/>
        </p:nvSpPr>
        <p:spPr>
          <a:xfrm>
            <a:off x="1137034" y="2194101"/>
            <a:ext cx="6433805" cy="39708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7645">
              <a:spcBef>
                <a:spcPts val="910"/>
              </a:spcBef>
            </a:pPr>
            <a:r>
              <a:rPr lang="en-US" sz="1600" dirty="0"/>
              <a:t>The term ‘short term’, used in this presentation so far actually refers to the short term on the cosmic scale: less than tens of millions of years. However, placing that into human scale, that is still a really, really, really long time, too long for it to even matter.</a:t>
            </a:r>
          </a:p>
          <a:p>
            <a:pPr>
              <a:spcBef>
                <a:spcPts val="910"/>
              </a:spcBef>
            </a:pPr>
            <a:r>
              <a:rPr lang="en-US" sz="1600" dirty="0"/>
              <a:t>Hence, the answer to this question is no, Our Solar System is still highly predictable and stable in the short term thanks to mathematical equations and other factors such as,</a:t>
            </a:r>
          </a:p>
          <a:p>
            <a:pPr lvl="1">
              <a:spcBef>
                <a:spcPts val="910"/>
              </a:spcBef>
            </a:pPr>
            <a:r>
              <a:rPr lang="en-US" sz="1600" dirty="0"/>
              <a:t>Newton’s Gravitational Laws</a:t>
            </a:r>
          </a:p>
          <a:p>
            <a:pPr lvl="1">
              <a:spcBef>
                <a:spcPts val="910"/>
              </a:spcBef>
            </a:pPr>
            <a:r>
              <a:rPr lang="en-US" sz="1600" dirty="0" err="1"/>
              <a:t>Keplar’s</a:t>
            </a:r>
            <a:r>
              <a:rPr lang="en-US" sz="1600" dirty="0"/>
              <a:t> Laws</a:t>
            </a:r>
          </a:p>
          <a:p>
            <a:pPr lvl="1">
              <a:spcBef>
                <a:spcPts val="910"/>
              </a:spcBef>
            </a:pPr>
            <a:r>
              <a:rPr lang="en-US" sz="1600" dirty="0"/>
              <a:t>the massive central mass (the Sun), which makes calculating planetary orbit simpler</a:t>
            </a:r>
          </a:p>
          <a:p>
            <a:pPr lvl="1">
              <a:spcBef>
                <a:spcPts val="910"/>
              </a:spcBef>
            </a:pPr>
            <a:r>
              <a:rPr lang="en-US" sz="1600" dirty="0"/>
              <a:t>isolated nature of Our Solar System (due to the vastness of space)</a:t>
            </a:r>
          </a:p>
          <a:p>
            <a:pPr marL="0">
              <a:spcBef>
                <a:spcPts val="910"/>
              </a:spcBef>
            </a:pPr>
            <a:endParaRPr lang="en-US" sz="1600" dirty="0"/>
          </a:p>
          <a:p>
            <a:pPr marL="0" indent="0">
              <a:spcBef>
                <a:spcPts val="910"/>
              </a:spcBef>
              <a:buNone/>
            </a:pPr>
            <a:r>
              <a:rPr lang="en-US" sz="1600" i="1" dirty="0"/>
              <a:t>Hence, fortunately, the Earth is not going to fly out of orbit anytime soon.</a:t>
            </a:r>
          </a:p>
          <a:p>
            <a:pPr lvl="1">
              <a:spcBef>
                <a:spcPts val="910"/>
              </a:spcBef>
            </a:pPr>
            <a:endParaRPr lang="en-US" sz="1600" dirty="0"/>
          </a:p>
          <a:p>
            <a:pPr marL="207645">
              <a:spcBef>
                <a:spcPts val="910"/>
              </a:spcBef>
            </a:pPr>
            <a:endParaRPr lang="en-US" sz="1600" dirty="0"/>
          </a:p>
          <a:p>
            <a:pPr marL="207645">
              <a:spcBef>
                <a:spcPts val="910"/>
              </a:spcBef>
            </a:pPr>
            <a:endParaRPr lang="en-US" sz="1600" dirty="0"/>
          </a:p>
          <a:p>
            <a:pPr marL="207645">
              <a:spcBef>
                <a:spcPts val="910"/>
              </a:spcBef>
            </a:pPr>
            <a:endParaRPr lang="en-US" sz="1600" dirty="0"/>
          </a:p>
        </p:txBody>
      </p:sp>
      <p:pic>
        <p:nvPicPr>
          <p:cNvPr id="7" name="Picture 2" descr="A sun and earth in space">
            <a:extLst>
              <a:ext uri="{FF2B5EF4-FFF2-40B4-BE49-F238E27FC236}">
                <a16:creationId xmlns:a16="http://schemas.microsoft.com/office/drawing/2014/main" id="{AE6F5451-6A0A-8E10-BEF5-42A16B8E04C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84551" y="3779660"/>
            <a:ext cx="3357683" cy="251826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E535101E-F2BA-C9DB-D106-4E3BEA44A20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043638" y="548050"/>
            <a:ext cx="2351503" cy="16460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51FDAAE-651F-DF27-EC45-848DCA1E65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9043638" y="2182463"/>
            <a:ext cx="2586557" cy="1597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685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8532AE1-3E02-470C-B898-A0C62F2E9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7401DF7-4687-415B-A91D-DB43BEEBD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64612"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EFC09D2-72D2-4174-A2DF-1017D0FEB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912" y="685800"/>
            <a:ext cx="6048935" cy="5486400"/>
          </a:xfrm>
          <a:prstGeom prst="rect">
            <a:avLst/>
          </a:pr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F91779-50CE-3757-F39E-6C4BA22E5D59}"/>
              </a:ext>
            </a:extLst>
          </p:cNvPr>
          <p:cNvSpPr>
            <a:spLocks noGrp="1"/>
          </p:cNvSpPr>
          <p:nvPr>
            <p:ph type="title"/>
          </p:nvPr>
        </p:nvSpPr>
        <p:spPr>
          <a:xfrm>
            <a:off x="1345498" y="373567"/>
            <a:ext cx="4773616" cy="1065313"/>
          </a:xfrm>
        </p:spPr>
        <p:txBody>
          <a:bodyPr anchor="b">
            <a:normAutofit/>
          </a:bodyPr>
          <a:lstStyle/>
          <a:p>
            <a:pPr algn="ctr"/>
            <a:r>
              <a:rPr lang="en-US" sz="3600" b="1" dirty="0">
                <a:solidFill>
                  <a:schemeClr val="tx1">
                    <a:lumMod val="65000"/>
                    <a:lumOff val="35000"/>
                  </a:schemeClr>
                </a:solidFill>
                <a:ea typeface="Calibri Light"/>
                <a:cs typeface="Calibri Light"/>
              </a:rPr>
              <a:t>Sources</a:t>
            </a:r>
          </a:p>
        </p:txBody>
      </p:sp>
      <p:sp>
        <p:nvSpPr>
          <p:cNvPr id="3" name="Content Placeholder 2">
            <a:extLst>
              <a:ext uri="{FF2B5EF4-FFF2-40B4-BE49-F238E27FC236}">
                <a16:creationId xmlns:a16="http://schemas.microsoft.com/office/drawing/2014/main" id="{83F04D4A-F8B3-927B-FA3A-5805AEFE2A43}"/>
              </a:ext>
            </a:extLst>
          </p:cNvPr>
          <p:cNvSpPr>
            <a:spLocks noGrp="1"/>
          </p:cNvSpPr>
          <p:nvPr>
            <p:ph idx="1"/>
          </p:nvPr>
        </p:nvSpPr>
        <p:spPr>
          <a:xfrm>
            <a:off x="720912" y="1449303"/>
            <a:ext cx="6048935" cy="4722897"/>
          </a:xfrm>
        </p:spPr>
        <p:txBody>
          <a:bodyPr vert="horz" lIns="91440" tIns="45720" rIns="91440" bIns="45720" rtlCol="0" anchor="t">
            <a:noAutofit/>
          </a:bodyPr>
          <a:lstStyle/>
          <a:p>
            <a:r>
              <a:rPr lang="en-US" sz="1400" dirty="0" err="1">
                <a:solidFill>
                  <a:schemeClr val="tx1">
                    <a:lumMod val="65000"/>
                    <a:lumOff val="35000"/>
                  </a:schemeClr>
                </a:solidFill>
                <a:ea typeface="Calibri"/>
                <a:cs typeface="Calibri"/>
              </a:rPr>
              <a:t>Veritasium</a:t>
            </a:r>
            <a:r>
              <a:rPr lang="en-US" sz="1400" dirty="0">
                <a:solidFill>
                  <a:schemeClr val="tx1">
                    <a:lumMod val="65000"/>
                    <a:lumOff val="35000"/>
                  </a:schemeClr>
                </a:solidFill>
                <a:ea typeface="Calibri"/>
                <a:cs typeface="Calibri"/>
              </a:rPr>
              <a:t> </a:t>
            </a:r>
            <a:r>
              <a:rPr lang="en-US" sz="1400" dirty="0" err="1">
                <a:solidFill>
                  <a:schemeClr val="tx1">
                    <a:lumMod val="65000"/>
                    <a:lumOff val="35000"/>
                  </a:schemeClr>
                </a:solidFill>
                <a:ea typeface="Calibri"/>
                <a:cs typeface="Calibri"/>
              </a:rPr>
              <a:t>Youtube</a:t>
            </a:r>
            <a:r>
              <a:rPr lang="en-US" sz="1400" dirty="0">
                <a:solidFill>
                  <a:schemeClr val="tx1">
                    <a:lumMod val="65000"/>
                    <a:lumOff val="35000"/>
                  </a:schemeClr>
                </a:solidFill>
                <a:ea typeface="Calibri"/>
                <a:cs typeface="Calibri"/>
              </a:rPr>
              <a:t> video on '</a:t>
            </a:r>
            <a:r>
              <a:rPr lang="en-US" sz="1400" dirty="0">
                <a:solidFill>
                  <a:schemeClr val="tx1">
                    <a:lumMod val="65000"/>
                    <a:lumOff val="35000"/>
                  </a:schemeClr>
                </a:solidFill>
              </a:rPr>
              <a:t>Chaos: The Science of the Butterfly Effect' (source of inspiration for my choice of our Solar System as my </a:t>
            </a:r>
            <a:r>
              <a:rPr lang="en-US" sz="1400" dirty="0">
                <a:solidFill>
                  <a:schemeClr val="tx1">
                    <a:lumMod val="65000"/>
                    <a:lumOff val="35000"/>
                  </a:schemeClr>
                </a:solidFill>
                <a:ea typeface="+mn-lt"/>
                <a:cs typeface="+mn-lt"/>
              </a:rPr>
              <a:t>non-linear dynamics chaotic system of interest) (</a:t>
            </a:r>
            <a:r>
              <a:rPr lang="en-US" sz="1400" dirty="0">
                <a:solidFill>
                  <a:schemeClr val="tx1">
                    <a:lumMod val="65000"/>
                    <a:lumOff val="35000"/>
                  </a:schemeClr>
                </a:solidFill>
                <a:ea typeface="+mn-lt"/>
                <a:cs typeface="+mn-lt"/>
                <a:hlinkClick r:id="rId2"/>
              </a:rPr>
              <a:t>https://www.youtube.com/watch?v=fDek6cYijxI</a:t>
            </a:r>
            <a:r>
              <a:rPr lang="en-US" sz="1400" dirty="0">
                <a:solidFill>
                  <a:schemeClr val="tx1">
                    <a:lumMod val="65000"/>
                    <a:lumOff val="35000"/>
                  </a:schemeClr>
                </a:solidFill>
                <a:ea typeface="+mn-lt"/>
                <a:cs typeface="+mn-lt"/>
              </a:rPr>
              <a:t>)</a:t>
            </a:r>
          </a:p>
          <a:p>
            <a:r>
              <a:rPr lang="en-US" sz="1400" dirty="0">
                <a:solidFill>
                  <a:schemeClr val="tx1">
                    <a:lumMod val="65000"/>
                    <a:lumOff val="35000"/>
                  </a:schemeClr>
                </a:solidFill>
                <a:ea typeface="+mn-lt"/>
                <a:cs typeface="+mn-lt"/>
              </a:rPr>
              <a:t>ChatGPT (</a:t>
            </a:r>
            <a:r>
              <a:rPr lang="en-US" sz="1400" dirty="0">
                <a:solidFill>
                  <a:schemeClr val="tx1">
                    <a:lumMod val="65000"/>
                    <a:lumOff val="35000"/>
                  </a:schemeClr>
                </a:solidFill>
                <a:ea typeface="+mn-lt"/>
                <a:cs typeface="+mn-lt"/>
                <a:hlinkClick r:id="rId3"/>
              </a:rPr>
              <a:t>https://chat.openai.com/c/afbd4608-2a55-44c0-9140-00bf288a01e6</a:t>
            </a:r>
            <a:r>
              <a:rPr lang="en-US" sz="1400" dirty="0">
                <a:solidFill>
                  <a:schemeClr val="tx1">
                    <a:lumMod val="65000"/>
                    <a:lumOff val="35000"/>
                  </a:schemeClr>
                </a:solidFill>
                <a:ea typeface="+mn-lt"/>
                <a:cs typeface="+mn-lt"/>
              </a:rPr>
              <a:t>)</a:t>
            </a:r>
          </a:p>
          <a:p>
            <a:r>
              <a:rPr lang="en-US" sz="1400" dirty="0">
                <a:solidFill>
                  <a:schemeClr val="tx1">
                    <a:lumMod val="65000"/>
                    <a:lumOff val="35000"/>
                  </a:schemeClr>
                </a:solidFill>
                <a:ea typeface="+mn-lt"/>
                <a:cs typeface="+mn-lt"/>
              </a:rPr>
              <a:t>Chaos Theory Wikipedia (</a:t>
            </a:r>
            <a:r>
              <a:rPr lang="en-US" sz="1400" dirty="0">
                <a:solidFill>
                  <a:schemeClr val="tx1">
                    <a:lumMod val="65000"/>
                    <a:lumOff val="35000"/>
                  </a:schemeClr>
                </a:solidFill>
                <a:ea typeface="+mn-lt"/>
                <a:cs typeface="+mn-lt"/>
                <a:hlinkClick r:id="rId4"/>
              </a:rPr>
              <a:t>https://en.wikipedia.org/wiki/Chaos_theory</a:t>
            </a:r>
            <a:r>
              <a:rPr lang="en-US" sz="1400" dirty="0">
                <a:solidFill>
                  <a:schemeClr val="tx1">
                    <a:lumMod val="65000"/>
                    <a:lumOff val="35000"/>
                  </a:schemeClr>
                </a:solidFill>
                <a:ea typeface="+mn-lt"/>
                <a:cs typeface="+mn-lt"/>
              </a:rPr>
              <a:t>)</a:t>
            </a:r>
          </a:p>
          <a:p>
            <a:r>
              <a:rPr lang="en-US" sz="1400" dirty="0">
                <a:solidFill>
                  <a:schemeClr val="tx1">
                    <a:lumMod val="65000"/>
                    <a:lumOff val="35000"/>
                  </a:schemeClr>
                </a:solidFill>
                <a:ea typeface="+mn-lt"/>
                <a:cs typeface="+mn-lt"/>
              </a:rPr>
              <a:t>Articles relating to Chaos in our Solar System:</a:t>
            </a:r>
          </a:p>
          <a:p>
            <a:pPr marL="971550" lvl="1" indent="-514350">
              <a:buAutoNum type="romanLcPeriod"/>
            </a:pPr>
            <a:r>
              <a:rPr lang="en-US" sz="1400" dirty="0">
                <a:solidFill>
                  <a:schemeClr val="tx1">
                    <a:lumMod val="65000"/>
                    <a:lumOff val="35000"/>
                  </a:schemeClr>
                </a:solidFill>
                <a:ea typeface="+mn-lt"/>
                <a:cs typeface="+mn-lt"/>
              </a:rPr>
              <a:t>PNAS (</a:t>
            </a:r>
            <a:r>
              <a:rPr lang="en-US" sz="1400" dirty="0">
                <a:solidFill>
                  <a:schemeClr val="tx1">
                    <a:lumMod val="65000"/>
                    <a:lumOff val="35000"/>
                  </a:schemeClr>
                </a:solidFill>
                <a:ea typeface="+mn-lt"/>
                <a:cs typeface="+mn-lt"/>
                <a:hlinkClick r:id="rId5"/>
              </a:rPr>
              <a:t>https://www.pnas.org/doi/10.1073/pnas.23138409</a:t>
            </a:r>
            <a:r>
              <a:rPr lang="en-US" sz="1400" dirty="0">
                <a:solidFill>
                  <a:schemeClr val="tx1">
                    <a:lumMod val="65000"/>
                    <a:lumOff val="35000"/>
                  </a:schemeClr>
                </a:solidFill>
                <a:ea typeface="+mn-lt"/>
                <a:cs typeface="+mn-lt"/>
              </a:rPr>
              <a:t>)</a:t>
            </a:r>
          </a:p>
          <a:p>
            <a:pPr marL="971550" lvl="1" indent="-514350">
              <a:buAutoNum type="romanLcPeriod"/>
            </a:pPr>
            <a:r>
              <a:rPr lang="en-US" sz="1400" dirty="0">
                <a:solidFill>
                  <a:schemeClr val="tx1">
                    <a:lumMod val="65000"/>
                    <a:lumOff val="35000"/>
                  </a:schemeClr>
                </a:solidFill>
                <a:ea typeface="+mn-lt"/>
                <a:cs typeface="+mn-lt"/>
              </a:rPr>
              <a:t>Forbes </a:t>
            </a:r>
            <a:r>
              <a:rPr lang="en-US" sz="1400" dirty="0">
                <a:solidFill>
                  <a:schemeClr val="tx1">
                    <a:lumMod val="65000"/>
                    <a:lumOff val="35000"/>
                  </a:schemeClr>
                </a:solidFill>
                <a:ea typeface="+mn-lt"/>
                <a:cs typeface="+mn-lt"/>
                <a:hlinkClick r:id="rId6"/>
              </a:rPr>
              <a:t>(https://www.forbes.com/sites/brucedorminey/2021/11/19/our-solar-systems-planetary-orbits-are-ultimately-chaotic-says-french-astronomer/?sh=37c269693a35</a:t>
            </a:r>
            <a:r>
              <a:rPr lang="en-US" sz="1400" dirty="0">
                <a:solidFill>
                  <a:schemeClr val="tx1">
                    <a:lumMod val="65000"/>
                    <a:lumOff val="35000"/>
                  </a:schemeClr>
                </a:solidFill>
                <a:ea typeface="+mn-lt"/>
                <a:cs typeface="+mn-lt"/>
              </a:rPr>
              <a:t>)</a:t>
            </a:r>
          </a:p>
          <a:p>
            <a:r>
              <a:rPr lang="en-US" sz="1400" dirty="0">
                <a:solidFill>
                  <a:schemeClr val="tx1">
                    <a:lumMod val="65000"/>
                    <a:lumOff val="35000"/>
                  </a:schemeClr>
                </a:solidFill>
                <a:ea typeface="+mn-lt"/>
                <a:cs typeface="+mn-lt"/>
              </a:rPr>
              <a:t>Screenshot of the articles relating to Chaos in our Solar System:</a:t>
            </a:r>
          </a:p>
          <a:p>
            <a:pPr lvl="1"/>
            <a:r>
              <a:rPr lang="en-US" sz="1400" dirty="0">
                <a:solidFill>
                  <a:schemeClr val="tx1">
                    <a:lumMod val="65000"/>
                    <a:lumOff val="35000"/>
                  </a:schemeClr>
                </a:solidFill>
                <a:ea typeface="Calibri"/>
                <a:cs typeface="Calibri"/>
                <a:hlinkClick r:id="rId7"/>
              </a:rPr>
              <a:t>https://science.howstuffworks.com/earth-venus-mars-collide.htm</a:t>
            </a:r>
            <a:endParaRPr lang="en-US" sz="1400" dirty="0">
              <a:solidFill>
                <a:schemeClr val="tx1">
                  <a:lumMod val="65000"/>
                  <a:lumOff val="35000"/>
                </a:schemeClr>
              </a:solidFill>
              <a:ea typeface="Calibri"/>
              <a:cs typeface="Calibri"/>
            </a:endParaRPr>
          </a:p>
          <a:p>
            <a:pPr lvl="1"/>
            <a:r>
              <a:rPr lang="en-US" sz="1400" dirty="0">
                <a:solidFill>
                  <a:schemeClr val="tx1">
                    <a:lumMod val="65000"/>
                    <a:lumOff val="35000"/>
                  </a:schemeClr>
                </a:solidFill>
                <a:ea typeface="Calibri"/>
                <a:cs typeface="Calibri"/>
                <a:hlinkClick r:id="rId8"/>
              </a:rPr>
              <a:t>https://www.science.org/doi/abs/10.1126/science.257.5066.56</a:t>
            </a:r>
            <a:endParaRPr lang="en-US" sz="1400" dirty="0">
              <a:solidFill>
                <a:schemeClr val="tx1">
                  <a:lumMod val="65000"/>
                  <a:lumOff val="35000"/>
                </a:schemeClr>
              </a:solidFill>
              <a:ea typeface="Calibri"/>
              <a:cs typeface="Calibri"/>
            </a:endParaRPr>
          </a:p>
          <a:p>
            <a:pPr lvl="1"/>
            <a:r>
              <a:rPr lang="en-US" sz="1400" dirty="0">
                <a:solidFill>
                  <a:schemeClr val="tx1">
                    <a:lumMod val="65000"/>
                    <a:lumOff val="35000"/>
                  </a:schemeClr>
                </a:solidFill>
                <a:ea typeface="Calibri"/>
                <a:cs typeface="Calibri"/>
                <a:hlinkClick r:id="rId9"/>
              </a:rPr>
              <a:t>https://www.nature.com/articles/nphys728</a:t>
            </a:r>
            <a:endParaRPr lang="en-US" sz="1400" dirty="0">
              <a:solidFill>
                <a:schemeClr val="tx1">
                  <a:lumMod val="65000"/>
                  <a:lumOff val="35000"/>
                </a:schemeClr>
              </a:solidFill>
              <a:ea typeface="Calibri"/>
              <a:cs typeface="Calibri"/>
            </a:endParaRPr>
          </a:p>
          <a:p>
            <a:pPr lvl="1"/>
            <a:r>
              <a:rPr lang="en-US" sz="1400" dirty="0">
                <a:solidFill>
                  <a:schemeClr val="tx1">
                    <a:lumMod val="65000"/>
                    <a:lumOff val="35000"/>
                  </a:schemeClr>
                </a:solidFill>
                <a:ea typeface="Calibri"/>
                <a:cs typeface="Calibri"/>
                <a:hlinkClick r:id="rId10"/>
              </a:rPr>
              <a:t>https://harvest.aps.org/v2/journals/articles/10.1103/RevModPhys.71.835/fulltext</a:t>
            </a:r>
            <a:r>
              <a:rPr lang="en-US" sz="1400" dirty="0">
                <a:solidFill>
                  <a:schemeClr val="tx1">
                    <a:lumMod val="65000"/>
                    <a:lumOff val="35000"/>
                  </a:schemeClr>
                </a:solidFill>
                <a:ea typeface="Calibri"/>
                <a:cs typeface="Calibri"/>
              </a:rPr>
              <a:t> </a:t>
            </a:r>
          </a:p>
        </p:txBody>
      </p:sp>
      <p:pic>
        <p:nvPicPr>
          <p:cNvPr id="15" name="Graphic 14" descr="Butterfly">
            <a:extLst>
              <a:ext uri="{FF2B5EF4-FFF2-40B4-BE49-F238E27FC236}">
                <a16:creationId xmlns:a16="http://schemas.microsoft.com/office/drawing/2014/main" id="{E533005F-8358-4FAD-9588-321EBB2F94E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37339" y="1738031"/>
            <a:ext cx="3381935" cy="3381935"/>
          </a:xfrm>
          <a:prstGeom prst="rect">
            <a:avLst/>
          </a:prstGeom>
        </p:spPr>
      </p:pic>
    </p:spTree>
    <p:extLst>
      <p:ext uri="{BB962C8B-B14F-4D97-AF65-F5344CB8AC3E}">
        <p14:creationId xmlns:p14="http://schemas.microsoft.com/office/powerpoint/2010/main" val="104887837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4509</TotalTime>
  <Words>617</Words>
  <Application>Microsoft Office PowerPoint</Application>
  <PresentationFormat>Widescreen</PresentationFormat>
  <Paragraphs>41</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Calibri Light</vt:lpstr>
      <vt:lpstr>office theme</vt:lpstr>
      <vt:lpstr>Chaos Theory</vt:lpstr>
      <vt:lpstr>What is Chaos Theory?</vt:lpstr>
      <vt:lpstr>What makes our Solar System chaotic in the long term?</vt:lpstr>
      <vt:lpstr>Is Our Solar System chaotic in the short term? </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Jet Wei</dc:creator>
  <cp:lastModifiedBy>Student - Goh Jet Wei</cp:lastModifiedBy>
  <cp:revision>325</cp:revision>
  <dcterms:created xsi:type="dcterms:W3CDTF">2023-09-22T16:22:16Z</dcterms:created>
  <dcterms:modified xsi:type="dcterms:W3CDTF">2023-10-27T11:26:31Z</dcterms:modified>
</cp:coreProperties>
</file>